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1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61" autoAdjust="0"/>
  </p:normalViewPr>
  <p:slideViewPr>
    <p:cSldViewPr>
      <p:cViewPr varScale="1">
        <p:scale>
          <a:sx n="111" d="100"/>
          <a:sy n="111" d="100"/>
        </p:scale>
        <p:origin x="161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D7F3D-57CC-4BD4-80DF-43AC3145F2D4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FCD15-E913-4AC3-A1DC-C9A05658A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01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CD15-E913-4AC3-A1DC-C9A05658A2B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8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CD15-E913-4AC3-A1DC-C9A05658A2B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8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CD15-E913-4AC3-A1DC-C9A05658A2B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CD15-E913-4AC3-A1DC-C9A05658A2B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8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CD15-E913-4AC3-A1DC-C9A05658A2B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8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CD15-E913-4AC3-A1DC-C9A05658A2B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8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CD15-E913-4AC3-A1DC-C9A05658A2B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8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CD15-E913-4AC3-A1DC-C9A05658A2B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8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CD15-E913-4AC3-A1DC-C9A05658A2B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CD15-E913-4AC3-A1DC-C9A05658A2B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8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CD15-E913-4AC3-A1DC-C9A05658A2B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2E79-0907-47E3-A137-021EC014ECED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8ACC-CE28-4D3F-92E1-0B80C70A3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21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2E79-0907-47E3-A137-021EC014ECED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8ACC-CE28-4D3F-92E1-0B80C70A3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558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2E79-0907-47E3-A137-021EC014ECED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8ACC-CE28-4D3F-92E1-0B80C70A3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24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2E79-0907-47E3-A137-021EC014ECED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8ACC-CE28-4D3F-92E1-0B80C70A3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377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2E79-0907-47E3-A137-021EC014ECED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8ACC-CE28-4D3F-92E1-0B80C70A3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479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2E79-0907-47E3-A137-021EC014ECED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8ACC-CE28-4D3F-92E1-0B80C70A3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09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2E79-0907-47E3-A137-021EC014ECED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8ACC-CE28-4D3F-92E1-0B80C70A3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90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2E79-0907-47E3-A137-021EC014ECED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8ACC-CE28-4D3F-92E1-0B80C70A3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85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2E79-0907-47E3-A137-021EC014ECED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8ACC-CE28-4D3F-92E1-0B80C70A3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428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2E79-0907-47E3-A137-021EC014ECED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8ACC-CE28-4D3F-92E1-0B80C70A3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77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2E79-0907-47E3-A137-021EC014ECED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F8ACC-CE28-4D3F-92E1-0B80C70A3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654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F2E79-0907-47E3-A137-021EC014ECED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F8ACC-CE28-4D3F-92E1-0B80C70A3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70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418"/>
            <a:ext cx="9144000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6617" y="435428"/>
            <a:ext cx="7840708" cy="105414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Августовская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работников образования                            ЗАТО Северск «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Достижение стратегических целей развития образования: задачи, механизмы, направления изменений»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225" y="2019300"/>
            <a:ext cx="6377618" cy="443325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патриотическому воспитанию молодежи, осуществляемая МБУ ДО «Центр «Поиск».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 работы муниципального Центра военно-патриотического воспитания детей и молодежи «Вектор»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Марианна Станиславовна,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организационно-массовой работе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«Центр «Поиск»</a:t>
            </a:r>
          </a:p>
        </p:txBody>
      </p:sp>
    </p:spTree>
    <p:extLst>
      <p:ext uri="{BB962C8B-B14F-4D97-AF65-F5344CB8AC3E}">
        <p14:creationId xmlns:p14="http://schemas.microsoft.com/office/powerpoint/2010/main" val="249758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22972"/>
            <a:ext cx="9143999" cy="6869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5797"/>
            <a:ext cx="7092280" cy="111894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Учебно-тренировочные сборы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МЦВПВ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«Вектор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(каникулярное время)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9525" y="980728"/>
            <a:ext cx="7651219" cy="583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1763" y="1124745"/>
            <a:ext cx="61456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865" y="1052514"/>
            <a:ext cx="8866633" cy="56896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08763"/>
            <a:ext cx="3743612" cy="211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83" y="3284984"/>
            <a:ext cx="4478332" cy="335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352295"/>
            <a:ext cx="3968579" cy="529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7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22972"/>
            <a:ext cx="9143999" cy="6869419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69525" y="980728"/>
            <a:ext cx="7651219" cy="583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1763" y="1124745"/>
            <a:ext cx="61456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77815" y="1052514"/>
            <a:ext cx="8866187" cy="56896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sun9-22.userapi.com/c857220/v857220004/e5d71/6u3KleKZi58.jp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3" y="2021133"/>
            <a:ext cx="4378952" cy="437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36.userapi.com/QtvEB6zkGI89YdsFiJaao_ki88SGMBcuUChFdw/qYAaQLgoM8o.jp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50" y="2007598"/>
            <a:ext cx="4392487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 noGrp="1"/>
          </p:cNvSpPr>
          <p:nvPr>
            <p:ph type="title"/>
          </p:nvPr>
        </p:nvSpPr>
        <p:spPr>
          <a:xfrm>
            <a:off x="2268538" y="274639"/>
            <a:ext cx="64182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/>
              <a:t>Изучение оказания </a:t>
            </a:r>
            <a:r>
              <a:rPr lang="ru-RU" sz="2200" b="1" dirty="0"/>
              <a:t>первой доврачебной </a:t>
            </a:r>
            <a:r>
              <a:rPr lang="ru-RU" sz="2200" b="1" dirty="0" smtClean="0"/>
              <a:t>помощи под руководством </a:t>
            </a:r>
            <a:r>
              <a:rPr lang="ru-RU" sz="2200" b="1" dirty="0"/>
              <a:t>ведущих специалистов станции скорой медицинской помощи </a:t>
            </a:r>
            <a:r>
              <a:rPr lang="ru-RU" sz="2200" b="1" dirty="0" err="1"/>
              <a:t>г.Северска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9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22972"/>
            <a:ext cx="9143999" cy="6869419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69525" y="980728"/>
            <a:ext cx="7651219" cy="583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1763" y="1124745"/>
            <a:ext cx="61456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77815" y="1052514"/>
            <a:ext cx="8866187" cy="56896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 noGrp="1"/>
          </p:cNvSpPr>
          <p:nvPr>
            <p:ph type="title"/>
          </p:nvPr>
        </p:nvSpPr>
        <p:spPr>
          <a:xfrm>
            <a:off x="2053376" y="-22971"/>
            <a:ext cx="6840760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cs typeface="Times New Roman" pitchFamily="18" charset="0"/>
              </a:rPr>
              <a:t>Занятия группы детей младшего школьного возраста </a:t>
            </a:r>
            <a:r>
              <a:rPr lang="ru-RU" sz="2000" b="1" dirty="0" smtClean="0">
                <a:cs typeface="Times New Roman" pitchFamily="18" charset="0"/>
              </a:rPr>
              <a:t>(платная программа «</a:t>
            </a:r>
            <a:r>
              <a:rPr lang="ru-RU" sz="2000" b="1" dirty="0">
                <a:cs typeface="Times New Roman" pitchFamily="18" charset="0"/>
              </a:rPr>
              <a:t>ОФП и основы рукопашного боя</a:t>
            </a:r>
            <a:r>
              <a:rPr lang="ru-RU" sz="2000" b="1" dirty="0" smtClean="0">
                <a:cs typeface="Times New Roman" pitchFamily="18" charset="0"/>
              </a:rPr>
              <a:t>»)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zentrpoisk.edu.tomsk.ru/wp-content/uploads/2019/11/5gngRk9z9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0" y="764704"/>
            <a:ext cx="4352876" cy="288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zentrpoisk.edu.tomsk.ru/wp-content/uploads/2019/11/jPOh2bh9b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23097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zentrpoisk.edu.tomsk.ru/wp-content/uploads/2019/11/YHcFOLha_X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3423098"/>
            <a:ext cx="4536504" cy="34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91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22972"/>
            <a:ext cx="9143999" cy="6869419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69525" y="980728"/>
            <a:ext cx="7651219" cy="583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1763" y="1124745"/>
            <a:ext cx="61456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77815" y="1052514"/>
            <a:ext cx="8866187" cy="56896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55555\3\Мои документы\Мои рисунки\Attachments_asvaria41@gmail.com_2020-08-26_11-25-12\IMG_20200826_111631_resized_20200826_1125119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99" y="360309"/>
            <a:ext cx="3478956" cy="463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55555\3\Мои документы\Мои рисунки\Attachments_asvaria41@gmail.com_2020-08-26_11-25-12\IMG_20200826_112151_resized_20200826_112511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3" y="3658"/>
            <a:ext cx="2494679" cy="332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55555\3\Мои документы\Мои рисунки\Attachments_asvaria41@gmail.com_2020-08-26_11-25-12\IMG_20200826_112204_resized_20200826_1125111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" y="2924944"/>
            <a:ext cx="291632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55555\3\Мои документы\Мои рисунки\Attachments_asvaria41@gmail.com_2020-08-26_11-25-12\IMG_20200826_112218_resized_20200826_1125117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23" y="3657"/>
            <a:ext cx="2471331" cy="32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55555\3\Мои документы\Мои рисунки\Attachments_asvaria41@gmail.com_2020-08-26_11-25-12\IMG_20200826_112134_resized_20200826_1125121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62681"/>
            <a:ext cx="2987824" cy="398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1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1419"/>
            <a:ext cx="9143999" cy="6869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5797"/>
            <a:ext cx="6858000" cy="12629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Центр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военно-патриотического воспитания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подростков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г.Северска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«Вектор»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27" y="1268761"/>
            <a:ext cx="7795235" cy="5229200"/>
          </a:xfrm>
        </p:spPr>
        <p:txBody>
          <a:bodyPr>
            <a:noAutofit/>
          </a:bodyPr>
          <a:lstStyle/>
          <a:p>
            <a:pPr algn="l"/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endParaRPr lang="ru-RU" sz="19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endParaRPr lang="ru-RU" sz="19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военно-патриотического </a:t>
            </a:r>
          </a:p>
          <a:p>
            <a:pPr algn="l"/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военно-прикладного </a:t>
            </a:r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endParaRPr lang="ru-RU" sz="19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подростков </a:t>
            </a:r>
            <a:endParaRPr lang="ru-RU" sz="19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Северска</a:t>
            </a:r>
          </a:p>
          <a:p>
            <a:pPr algn="l"/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8" y="1268761"/>
            <a:ext cx="5033399" cy="334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1" y="3602620"/>
            <a:ext cx="4298875" cy="318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00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1419"/>
            <a:ext cx="9143999" cy="6869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5797"/>
            <a:ext cx="6858000" cy="12629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Центра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 в соответствии с :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27" y="1268760"/>
            <a:ext cx="8011259" cy="5589240"/>
          </a:xfrm>
        </p:spPr>
        <p:txBody>
          <a:bodyPr>
            <a:noAutofit/>
          </a:bodyPr>
          <a:lstStyle/>
          <a:p>
            <a:pPr marL="324000" indent="-32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Государственной программой «Патриотическое воспитание граждан </a:t>
            </a:r>
            <a:r>
              <a:rPr lang="ru-RU" sz="2000" dirty="0" smtClean="0">
                <a:solidFill>
                  <a:schemeClr val="tx1"/>
                </a:solidFill>
              </a:rPr>
              <a:t>Российской Федерации </a:t>
            </a:r>
            <a:r>
              <a:rPr lang="ru-RU" sz="2000" dirty="0">
                <a:solidFill>
                  <a:schemeClr val="tx1"/>
                </a:solidFill>
              </a:rPr>
              <a:t>на </a:t>
            </a:r>
            <a:r>
              <a:rPr lang="ru-RU" sz="2000" dirty="0" smtClean="0">
                <a:solidFill>
                  <a:schemeClr val="tx1"/>
                </a:solidFill>
              </a:rPr>
              <a:t>2016-2020годы», утвержденной Постановлением Правительства Российской Федерации от 30 декабря 2015г. № 1493</a:t>
            </a:r>
          </a:p>
          <a:p>
            <a:pPr marL="324000" indent="-32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Распоряжением Правительства Российской Федерации от 29 мая 2015г. № 996-р «Стратегия развития воспитания в Российской Федерации на период до 2025 года» </a:t>
            </a:r>
          </a:p>
          <a:p>
            <a:pPr marL="324000" indent="-32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Положением о военно-патриотических молодежных и детских объединениях (приложение к Постановлению Правительства РФ             от 24 июля 2000г. № 551)</a:t>
            </a:r>
          </a:p>
          <a:p>
            <a:pPr marL="324000" indent="-324000" algn="l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Положением о подготовке граждан </a:t>
            </a:r>
            <a:r>
              <a:rPr lang="ru-RU" sz="2000" dirty="0" smtClean="0">
                <a:solidFill>
                  <a:schemeClr val="tx1"/>
                </a:solidFill>
              </a:rPr>
              <a:t>РФ                                                        к </a:t>
            </a:r>
            <a:r>
              <a:rPr lang="ru-RU" sz="2000" dirty="0">
                <a:solidFill>
                  <a:schemeClr val="tx1"/>
                </a:solidFill>
              </a:rPr>
              <a:t>военной </a:t>
            </a:r>
            <a:r>
              <a:rPr lang="ru-RU" sz="2000" dirty="0" smtClean="0">
                <a:solidFill>
                  <a:schemeClr val="tx1"/>
                </a:solidFill>
              </a:rPr>
              <a:t>службе, утвержденным                                   Постановлением  Правительства РФ                                                           от 31 декабря 1999г. № 1441</a:t>
            </a:r>
          </a:p>
          <a:p>
            <a:pPr marL="324000" indent="-324000" algn="l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Нормативно-правовыми </a:t>
            </a:r>
            <a:r>
              <a:rPr lang="ru-RU" sz="2000" dirty="0">
                <a:solidFill>
                  <a:schemeClr val="tx1"/>
                </a:solidFill>
              </a:rPr>
              <a:t>актами </a:t>
            </a:r>
            <a:r>
              <a:rPr lang="ru-RU" sz="2000" dirty="0" smtClean="0">
                <a:solidFill>
                  <a:schemeClr val="tx1"/>
                </a:solidFill>
              </a:rPr>
              <a:t>                                          регионального и </a:t>
            </a:r>
            <a:r>
              <a:rPr lang="ru-RU" sz="2000" dirty="0">
                <a:solidFill>
                  <a:schemeClr val="tx1"/>
                </a:solidFill>
              </a:rPr>
              <a:t>муниципального уровней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22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1419"/>
            <a:ext cx="9143999" cy="6869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5797"/>
            <a:ext cx="6858000" cy="12629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направление деятельности МЦВПВ «Вектор»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525" y="1484785"/>
            <a:ext cx="7651219" cy="201622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общеобразовательные 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 программы:</a:t>
            </a:r>
          </a:p>
          <a:p>
            <a:pPr marL="342900" indent="-342900" algn="l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Военно-прикладное многоборье. ОФП</a:t>
            </a:r>
          </a:p>
          <a:p>
            <a:pPr marL="342900" indent="-342900" algn="l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Военно-прикладное многоборье. Рукопашный бой</a:t>
            </a:r>
          </a:p>
          <a:p>
            <a:pPr marL="342900" indent="-342900" algn="l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ОФП и основы рукопашного боя (платная программа)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9525" y="3717033"/>
            <a:ext cx="7651219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дополнительного образования:</a:t>
            </a:r>
          </a:p>
          <a:p>
            <a:pPr marL="342900" indent="-342900" algn="l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Кретов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Николаевич</a:t>
            </a:r>
          </a:p>
          <a:p>
            <a:pPr marL="342900" indent="-342900" algn="l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Шляпников Сергей Евгеньевич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98517" y="5157193"/>
            <a:ext cx="61456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учащихся – 65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255599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22972"/>
            <a:ext cx="9143999" cy="6869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2030"/>
            <a:ext cx="6858000" cy="864097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воспитанников МЦВПВ «Вектор» </a:t>
            </a:r>
            <a:b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соревнованиях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9525" y="980728"/>
            <a:ext cx="7651219" cy="583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1763" y="1124745"/>
            <a:ext cx="61456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052514"/>
            <a:ext cx="6912768" cy="554483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923588"/>
              </p:ext>
            </p:extLst>
          </p:nvPr>
        </p:nvGraphicFramePr>
        <p:xfrm>
          <a:off x="282531" y="836712"/>
          <a:ext cx="8537941" cy="59118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93725"/>
                <a:gridCol w="1944216"/>
              </a:tblGrid>
              <a:tr h="216024">
                <a:tc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Мероприятие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Результат</a:t>
                      </a:r>
                      <a:endParaRPr lang="ru-RU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27" marR="56827" marT="0" marB="0"/>
                </a:tc>
              </a:tr>
              <a:tr h="504940"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0" baseline="0" dirty="0">
                          <a:effectLst/>
                        </a:rPr>
                        <a:t>Первенство Сибирского Федерального округа </a:t>
                      </a:r>
                      <a:r>
                        <a:rPr lang="ru-RU" sz="1500" kern="0" baseline="0" dirty="0" smtClean="0">
                          <a:effectLst/>
                        </a:rPr>
                        <a:t>по армейскому рукопашному </a:t>
                      </a:r>
                      <a:r>
                        <a:rPr lang="ru-RU" sz="1500" kern="0" baseline="0" dirty="0">
                          <a:effectLst/>
                        </a:rPr>
                        <a:t>бою</a:t>
                      </a:r>
                      <a:endParaRPr lang="ru-RU" sz="1500" kern="0" baseline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 место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27" marR="56827" marT="0" marB="0"/>
                </a:tc>
              </a:tr>
              <a:tr h="539220"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0" baseline="0" dirty="0" smtClean="0">
                          <a:effectLst/>
                        </a:rPr>
                        <a:t>Первенство </a:t>
                      </a:r>
                      <a:r>
                        <a:rPr lang="ru-RU" sz="1500" kern="0" baseline="0" dirty="0">
                          <a:effectLst/>
                        </a:rPr>
                        <a:t>Новосибирской области по армейскому рукопашному бою</a:t>
                      </a:r>
                      <a:endParaRPr lang="ru-RU" sz="1500" kern="0" baseline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           1 </a:t>
                      </a:r>
                      <a:r>
                        <a:rPr lang="ru-RU" sz="1500" dirty="0">
                          <a:effectLst/>
                        </a:rPr>
                        <a:t>место-1уч.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           3 </a:t>
                      </a:r>
                      <a:r>
                        <a:rPr lang="ru-RU" sz="1500" dirty="0">
                          <a:effectLst/>
                        </a:rPr>
                        <a:t>место-3уч.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27" marR="56827" marT="0" marB="0"/>
                </a:tc>
              </a:tr>
              <a:tr h="468892"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0" baseline="0" dirty="0">
                          <a:effectLst/>
                        </a:rPr>
                        <a:t>Детско-юношеское троеборье «Сибирский рубеж» </a:t>
                      </a:r>
                      <a:endParaRPr lang="ru-RU" sz="1500" kern="0" baseline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 командное место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27" marR="56827" marT="0" marB="0"/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0" baseline="0" dirty="0" smtClean="0">
                          <a:effectLst/>
                        </a:rPr>
                        <a:t>           Фестиваль </a:t>
                      </a:r>
                      <a:r>
                        <a:rPr lang="ru-RU" sz="1500" kern="0" baseline="0" dirty="0">
                          <a:effectLst/>
                        </a:rPr>
                        <a:t>оборонно-спортивных клубов «Победа»</a:t>
                      </a:r>
                      <a:endParaRPr lang="ru-RU" sz="1500" kern="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2 командное место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27" marR="56827" marT="0" marB="0"/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0" baseline="0" dirty="0" smtClean="0">
                          <a:effectLst/>
                        </a:rPr>
                        <a:t>           Областной </a:t>
                      </a:r>
                      <a:r>
                        <a:rPr lang="ru-RU" sz="1500" kern="0" baseline="0" dirty="0">
                          <a:effectLst/>
                        </a:rPr>
                        <a:t>матч по практической стрельбе из пистолета </a:t>
                      </a:r>
                      <a:r>
                        <a:rPr lang="ru-RU" sz="1500" kern="0" baseline="0" dirty="0" smtClean="0">
                          <a:effectLst/>
                        </a:rPr>
                        <a:t>«</a:t>
                      </a:r>
                      <a:r>
                        <a:rPr lang="ru-RU" sz="1500" kern="0" baseline="0" dirty="0">
                          <a:effectLst/>
                        </a:rPr>
                        <a:t>Кубок ССК </a:t>
                      </a:r>
                      <a:r>
                        <a:rPr lang="ru-RU" sz="1500" kern="0" baseline="0" dirty="0" smtClean="0">
                          <a:effectLst/>
                        </a:rPr>
                        <a:t>        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0" baseline="0" dirty="0" smtClean="0">
                          <a:effectLst/>
                        </a:rPr>
                        <a:t>           Звезда</a:t>
                      </a:r>
                      <a:r>
                        <a:rPr lang="ru-RU" sz="1500" kern="0" baseline="0" dirty="0">
                          <a:effectLst/>
                        </a:rPr>
                        <a:t>»</a:t>
                      </a:r>
                      <a:endParaRPr lang="ru-RU" sz="1500" kern="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 место-1уч.</a:t>
                      </a:r>
                    </a:p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 место-4уч.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27" marR="56827" marT="0" marB="0"/>
                </a:tc>
              </a:tr>
              <a:tr h="49776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0" baseline="0" dirty="0" smtClean="0">
                          <a:effectLst/>
                        </a:rPr>
                        <a:t>           Областной военизированный </a:t>
                      </a:r>
                      <a:r>
                        <a:rPr lang="ru-RU" sz="1500" kern="0" baseline="0" dirty="0">
                          <a:effectLst/>
                        </a:rPr>
                        <a:t>кросс курсантов </a:t>
                      </a:r>
                      <a:r>
                        <a:rPr lang="ru-RU" sz="1500" kern="0" baseline="0" dirty="0" smtClean="0">
                          <a:effectLst/>
                        </a:rPr>
                        <a:t>оборонно-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0" baseline="0" dirty="0" smtClean="0">
                          <a:effectLst/>
                        </a:rPr>
                        <a:t>           спортивных клубов </a:t>
                      </a:r>
                      <a:r>
                        <a:rPr lang="ru-RU" sz="1500" kern="0" baseline="0" dirty="0">
                          <a:effectLst/>
                        </a:rPr>
                        <a:t>«Разведчик»</a:t>
                      </a:r>
                      <a:endParaRPr lang="ru-RU" sz="1500" b="1" kern="0" baseline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 командное место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27" marR="56827" marT="0" marB="0"/>
                </a:tc>
              </a:tr>
              <a:tr h="7200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0" baseline="0" dirty="0" smtClean="0">
                          <a:effectLst/>
                        </a:rPr>
                        <a:t>           Открытое физкультурное </a:t>
                      </a:r>
                      <a:r>
                        <a:rPr lang="ru-RU" sz="1500" kern="0" baseline="0" dirty="0">
                          <a:effectLst/>
                        </a:rPr>
                        <a:t>мероприятие Томской области по </a:t>
                      </a:r>
                      <a:endParaRPr lang="ru-RU" sz="1500" kern="0" baseline="0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0" baseline="0" dirty="0" smtClean="0">
                          <a:effectLst/>
                        </a:rPr>
                        <a:t>            рукопашному </a:t>
                      </a:r>
                      <a:r>
                        <a:rPr lang="ru-RU" sz="1500" kern="0" baseline="0" dirty="0">
                          <a:effectLst/>
                        </a:rPr>
                        <a:t>бою «Кубок Федерации»</a:t>
                      </a:r>
                      <a:endParaRPr lang="ru-RU" sz="1500" kern="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 место-1уч,</a:t>
                      </a:r>
                    </a:p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2 место-3уч.</a:t>
                      </a:r>
                    </a:p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 место-1уч.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27" marR="56827" marT="0" marB="0"/>
                </a:tc>
              </a:tr>
              <a:tr h="122413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0" baseline="0" dirty="0" smtClean="0">
                          <a:effectLst/>
                        </a:rPr>
                        <a:t>           Областные </a:t>
                      </a:r>
                      <a:r>
                        <a:rPr lang="ru-RU" sz="1500" kern="0" baseline="0" dirty="0">
                          <a:effectLst/>
                        </a:rPr>
                        <a:t>соревнования по рукопашному бою среди курсантов </a:t>
                      </a:r>
                      <a:r>
                        <a:rPr lang="ru-RU" sz="1500" kern="0" baseline="0" dirty="0" smtClean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0" baseline="0" dirty="0" smtClean="0">
                          <a:effectLst/>
                        </a:rPr>
                        <a:t>           оборонно-спортивных </a:t>
                      </a:r>
                      <a:r>
                        <a:rPr lang="ru-RU" sz="1500" kern="0" baseline="0" dirty="0">
                          <a:effectLst/>
                        </a:rPr>
                        <a:t>клубов Томской области</a:t>
                      </a:r>
                      <a:endParaRPr lang="ru-RU" sz="1500" kern="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 </a:t>
                      </a:r>
                      <a:r>
                        <a:rPr lang="ru-RU" sz="1500" dirty="0" smtClean="0">
                          <a:effectLst/>
                        </a:rPr>
                        <a:t>командное</a:t>
                      </a:r>
                      <a:r>
                        <a:rPr lang="ru-RU" sz="1500" baseline="0" dirty="0" smtClean="0">
                          <a:effectLst/>
                        </a:rPr>
                        <a:t> </a:t>
                      </a:r>
                      <a:r>
                        <a:rPr lang="ru-RU" sz="1500" dirty="0" smtClean="0">
                          <a:effectLst/>
                        </a:rPr>
                        <a:t>место</a:t>
                      </a:r>
                      <a:endParaRPr lang="ru-RU" sz="1500" dirty="0">
                        <a:effectLst/>
                      </a:endParaRPr>
                    </a:p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 место-5уч.</a:t>
                      </a:r>
                    </a:p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2 место-3уч.</a:t>
                      </a:r>
                    </a:p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 место-1уч.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27" marR="56827" marT="0" marB="0"/>
                </a:tc>
              </a:tr>
              <a:tr h="7200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0" baseline="0" dirty="0" smtClean="0">
                          <a:effectLst/>
                        </a:rPr>
                        <a:t>            Первенство </a:t>
                      </a:r>
                      <a:r>
                        <a:rPr lang="ru-RU" sz="1500" kern="0" baseline="0" dirty="0">
                          <a:effectLst/>
                        </a:rPr>
                        <a:t>Томской области по армейскому рукопашному бою</a:t>
                      </a:r>
                    </a:p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0" baseline="0" dirty="0">
                          <a:effectLst/>
                        </a:rPr>
                        <a:t> </a:t>
                      </a:r>
                      <a:endParaRPr lang="ru-RU" sz="1500" kern="0" baseline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 место-3уч.</a:t>
                      </a:r>
                    </a:p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2 место-1уч.</a:t>
                      </a:r>
                    </a:p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 место-1уч.</a:t>
                      </a:r>
                      <a:endParaRPr lang="ru-RU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827" marR="5682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87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22972"/>
            <a:ext cx="9143999" cy="6869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0"/>
            <a:ext cx="7092280" cy="79208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Организационно-массовое направление деятельности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МЦВПВ «Вектор»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9525" y="980728"/>
            <a:ext cx="7651219" cy="583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1763" y="1124745"/>
            <a:ext cx="61456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994329"/>
              </p:ext>
            </p:extLst>
          </p:nvPr>
        </p:nvGraphicFramePr>
        <p:xfrm>
          <a:off x="169525" y="836712"/>
          <a:ext cx="8416553" cy="576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0409"/>
                <a:gridCol w="1296144"/>
              </a:tblGrid>
              <a:tr h="64807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Мероприятие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Охват участников</a:t>
                      </a:r>
                      <a:endParaRPr lang="ru-RU" sz="1800" dirty="0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Муниципальный этап региональной военно-спортивной игры «Зарница» (сентябрь 2018г.)</a:t>
                      </a:r>
                      <a:endParaRPr lang="ru-RU" sz="19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i="1" dirty="0" smtClean="0"/>
                        <a:t>108 чел.</a:t>
                      </a:r>
                      <a:endParaRPr lang="ru-RU" sz="1900" i="1" dirty="0"/>
                    </a:p>
                  </a:txBody>
                  <a:tcPr/>
                </a:tc>
              </a:tr>
              <a:tr h="697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Первенство ЗАТО Северск по армейскому рукопашному бою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(ноябрь 2018г.)</a:t>
                      </a:r>
                      <a:endParaRPr lang="ru-RU" sz="19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i="1" dirty="0" smtClean="0"/>
                        <a:t>92 чел.</a:t>
                      </a:r>
                      <a:endParaRPr lang="ru-RU" sz="1900" b="0" i="1" dirty="0"/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Лично-командное Первенство ЗАТО Северск по стрельбе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 ПН-винтовки и силовому комплексу (декабрь 2018г.).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i="1" dirty="0" smtClean="0"/>
                        <a:t>40 чел.</a:t>
                      </a:r>
                      <a:endParaRPr lang="ru-RU" sz="1900" b="0" i="1" dirty="0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Муниципальный этап региональной военно-спортивной игры «Зарница» (май 2019г.)</a:t>
                      </a:r>
                      <a:endParaRPr lang="ru-RU" sz="19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 чел.</a:t>
                      </a:r>
                      <a:endParaRPr lang="ru-RU" sz="1900" b="0" i="1" dirty="0" smtClean="0"/>
                    </a:p>
                    <a:p>
                      <a:endParaRPr lang="ru-RU" sz="1900" b="0" i="1" dirty="0"/>
                    </a:p>
                  </a:txBody>
                  <a:tcPr/>
                </a:tc>
              </a:tr>
              <a:tr h="697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Первенство ЗАТО Северск по армейскому рукопашному бою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(ноябрь 2019г.)</a:t>
                      </a:r>
                      <a:endParaRPr lang="ru-RU" sz="19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i="1" dirty="0" smtClean="0"/>
                        <a:t>84 чел.</a:t>
                      </a:r>
                      <a:endParaRPr lang="ru-RU" sz="1900" b="0" i="1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Онлайн соревнования по технике армейского рукопашного боя и силовой подготовке среди воспитанников МЦВПВ «Вектор» (май 2020г.).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i="1" dirty="0" smtClean="0"/>
                        <a:t>40 чел.</a:t>
                      </a:r>
                      <a:endParaRPr lang="ru-RU" sz="1900" b="0" i="1" dirty="0"/>
                    </a:p>
                  </a:txBody>
                  <a:tcPr/>
                </a:tc>
              </a:tr>
              <a:tr h="696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Онлайн</a:t>
                      </a:r>
                      <a:r>
                        <a:rPr lang="ru-RU" sz="19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соревнования по силовому комплексу, приуроченные ко Дню города и Дню молодежи (июнь 2020г.)</a:t>
                      </a:r>
                      <a:endParaRPr lang="ru-RU" sz="1900" b="0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i="1" dirty="0" smtClean="0"/>
                        <a:t>30 чел.</a:t>
                      </a:r>
                      <a:endParaRPr lang="ru-RU" sz="1900" b="0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130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22972"/>
            <a:ext cx="9143999" cy="6869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5797"/>
            <a:ext cx="7092280" cy="111894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команды г. Северска к участию в региональном этапе ВСИ «Зарница»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9525" y="980728"/>
            <a:ext cx="7651219" cy="583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1763" y="1124745"/>
            <a:ext cx="61456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865" y="1052514"/>
            <a:ext cx="8866633" cy="5689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Общекомандный зачет - 5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Военно-спортивная эстафета – 1 место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Строевая подготовка – 2 место</a:t>
            </a:r>
          </a:p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pPr>
              <a:spcAft>
                <a:spcPts val="600"/>
              </a:spcAft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Разборка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сборка АК и  </a:t>
            </a:r>
          </a:p>
          <a:p>
            <a:pPr algn="l">
              <a:spcBef>
                <a:spcPts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снаряжение магазина – 3 место</a:t>
            </a:r>
          </a:p>
          <a:p>
            <a:pPr algn="l">
              <a:spcAft>
                <a:spcPts val="600"/>
              </a:spcAft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Aft>
                <a:spcPts val="60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Стрельба – 4 место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8292"/>
            <a:ext cx="4094168" cy="307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674" y="3140969"/>
            <a:ext cx="4834823" cy="362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49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22972"/>
            <a:ext cx="9143999" cy="6869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44624"/>
            <a:ext cx="7092280" cy="792089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деятельности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МЦВПВ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«Вектор»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9525" y="980728"/>
            <a:ext cx="7651219" cy="583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1763" y="1124745"/>
            <a:ext cx="61456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865" y="1052514"/>
            <a:ext cx="8866633" cy="56896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872599"/>
              </p:ext>
            </p:extLst>
          </p:nvPr>
        </p:nvGraphicFramePr>
        <p:xfrm>
          <a:off x="169525" y="980728"/>
          <a:ext cx="8812725" cy="5441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0237"/>
                <a:gridCol w="4392488"/>
              </a:tblGrid>
              <a:tr h="571500"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представленного опыта работы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40668"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Областной семинар по рукопашному бою </a:t>
                      </a:r>
                    </a:p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 руководством</a:t>
                      </a:r>
                      <a:r>
                        <a:rPr lang="ru-RU" sz="16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Вице-президента ФАРБ России 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</a:t>
                      </a:r>
                      <a:r>
                        <a:rPr lang="ru-RU" sz="16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по</a:t>
                      </a:r>
                      <a:r>
                        <a:rPr lang="ru-RU" sz="16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организации работы судейской бригады соревнований регионального и всероссийского уровня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Региональный круглый стол руководителей оборонно-спортивных клубов «Русский щит»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полевого выхода с группой</a:t>
                      </a:r>
                      <a:r>
                        <a:rPr lang="ru-RU" sz="16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 10 человек (из опыта работы МЦВПВ «Вектор»)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Областной семинар</a:t>
                      </a:r>
                      <a:r>
                        <a:rPr lang="ru-RU" sz="16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рамках соревнований по военно-прикладным дисциплинам ОРОО «АОСК ТО»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 по методике проведения занятия по огневой подготовке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21256"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Международный конкурс «Свободное образование» </a:t>
                      </a:r>
                      <a:r>
                        <a:rPr lang="ru-RU" sz="16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г.Москва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Методика проведение занятий и тренировок по</a:t>
                      </a:r>
                      <a:r>
                        <a:rPr lang="ru-RU" sz="16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огневой подготовке в разделе стрельба из ПН-винтовки </a:t>
                      </a:r>
                    </a:p>
                    <a:p>
                      <a:r>
                        <a:rPr lang="ru-RU" sz="16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3 степени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52128"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педагогического мастерства «Педагогика дополнительного образования» </a:t>
                      </a:r>
                      <a:r>
                        <a:rPr lang="ru-RU" sz="16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г.Санкт</a:t>
                      </a:r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-Петербург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Методика проведения занятий по ОФП и приемам самообороны</a:t>
                      </a:r>
                      <a:r>
                        <a:rPr lang="ru-RU" sz="16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 детьми с ограниченными возможностями здоровья</a:t>
                      </a:r>
                    </a:p>
                    <a:p>
                      <a:r>
                        <a:rPr lang="ru-RU" sz="16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1 степени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69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22972"/>
            <a:ext cx="9143999" cy="6869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5797"/>
            <a:ext cx="7092280" cy="111894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деятельности МЦВПВ «Вектор»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9525" y="980728"/>
            <a:ext cx="7651219" cy="583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1763" y="1124745"/>
            <a:ext cx="61456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865" y="1052514"/>
            <a:ext cx="8866633" cy="56896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rgbClr val="C00000"/>
                </a:solidFill>
              </a:rPr>
              <a:t>Семинар по технике борьбы в стойке и партере под руководством мастера спорта по дзюдо Шидловского Андрея Леонидовича (г. Санкт-Петербург)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ноябрь 2019 год                                    </a:t>
            </a:r>
          </a:p>
          <a:p>
            <a:pPr>
              <a:spcAft>
                <a:spcPts val="600"/>
              </a:spcAft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83" y="3068961"/>
            <a:ext cx="499255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01" y="2060850"/>
            <a:ext cx="4580315" cy="343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97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751</Words>
  <Application>Microsoft Office PowerPoint</Application>
  <PresentationFormat>Экран (4:3)</PresentationFormat>
  <Paragraphs>129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Sylfaen</vt:lpstr>
      <vt:lpstr>Times New Roman</vt:lpstr>
      <vt:lpstr>Тема Office</vt:lpstr>
      <vt:lpstr>Августовская конференция работников образования                            ЗАТО Северск «Достижение стратегических целей развития образования: задачи, механизмы, направления изменений»</vt:lpstr>
      <vt:lpstr>Муниципальный Центр  военно-патриотического воспитания  детей и подростков г.Северска «Вектор»</vt:lpstr>
      <vt:lpstr>Деятельность Центра  осуществляется  в соответствии с :</vt:lpstr>
      <vt:lpstr>Образовательное направление деятельности МЦВПВ «Вектор»</vt:lpstr>
      <vt:lpstr>Участие воспитанников МЦВПВ «Вектор»  в соревнованиях</vt:lpstr>
      <vt:lpstr>Организационно-массовое направление деятельности МЦВПВ «Вектор»</vt:lpstr>
      <vt:lpstr>Подготовка команды г. Северска к участию в региональном этапе ВСИ «Зарница»</vt:lpstr>
      <vt:lpstr>Методическое направление деятельности  МЦВПВ «Вектор»</vt:lpstr>
      <vt:lpstr>Методическое направление деятельности МЦВПВ «Вектор»</vt:lpstr>
      <vt:lpstr>Учебно-тренировочные сборы  в МЦВПВ «Вектор» (каникулярное время)</vt:lpstr>
      <vt:lpstr>Изучение оказания первой доврачебной помощи под руководством ведущих специалистов станции скорой медицинской помощи г.Северска</vt:lpstr>
      <vt:lpstr>Занятия группы детей младшего школьного возраста (платная программа «ОФП и основы рукопашного боя»)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Августовская конференция работников образования                            ЗАТО Северск «Достижение стратегических целей развития образования: задачи, механизмы, направления изменений»</dc:title>
  <dc:creator>Admin</dc:creator>
  <cp:lastModifiedBy>itmc278</cp:lastModifiedBy>
  <cp:revision>67</cp:revision>
  <dcterms:created xsi:type="dcterms:W3CDTF">2020-08-24T10:42:23Z</dcterms:created>
  <dcterms:modified xsi:type="dcterms:W3CDTF">2020-08-27T08:32:57Z</dcterms:modified>
</cp:coreProperties>
</file>